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458" r:id="rId2"/>
    <p:sldId id="459" r:id="rId3"/>
    <p:sldId id="502" r:id="rId4"/>
    <p:sldId id="504" r:id="rId5"/>
    <p:sldId id="503" r:id="rId6"/>
    <p:sldId id="505" r:id="rId7"/>
    <p:sldId id="469" r:id="rId8"/>
    <p:sldId id="509" r:id="rId9"/>
    <p:sldId id="510" r:id="rId10"/>
    <p:sldId id="513" r:id="rId11"/>
    <p:sldId id="514" r:id="rId12"/>
    <p:sldId id="511" r:id="rId13"/>
    <p:sldId id="507" r:id="rId14"/>
    <p:sldId id="512" r:id="rId15"/>
    <p:sldId id="533" r:id="rId16"/>
    <p:sldId id="535" r:id="rId17"/>
    <p:sldId id="489" r:id="rId18"/>
    <p:sldId id="515" r:id="rId19"/>
    <p:sldId id="484" r:id="rId20"/>
    <p:sldId id="485" r:id="rId21"/>
    <p:sldId id="487" r:id="rId22"/>
    <p:sldId id="486" r:id="rId23"/>
    <p:sldId id="501" r:id="rId24"/>
    <p:sldId id="536" r:id="rId25"/>
    <p:sldId id="537" r:id="rId26"/>
    <p:sldId id="538" r:id="rId27"/>
    <p:sldId id="529" r:id="rId28"/>
    <p:sldId id="519" r:id="rId29"/>
    <p:sldId id="539" r:id="rId30"/>
    <p:sldId id="540" r:id="rId31"/>
    <p:sldId id="520" r:id="rId32"/>
    <p:sldId id="541" r:id="rId33"/>
    <p:sldId id="542" r:id="rId34"/>
    <p:sldId id="548" r:id="rId35"/>
    <p:sldId id="543" r:id="rId36"/>
    <p:sldId id="521" r:id="rId37"/>
    <p:sldId id="500" r:id="rId38"/>
    <p:sldId id="516" r:id="rId39"/>
    <p:sldId id="532" r:id="rId40"/>
    <p:sldId id="534" r:id="rId41"/>
    <p:sldId id="547" r:id="rId42"/>
    <p:sldId id="544" r:id="rId43"/>
    <p:sldId id="545" r:id="rId44"/>
    <p:sldId id="5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4"/>
    <p:restoredTop sz="81423"/>
  </p:normalViewPr>
  <p:slideViewPr>
    <p:cSldViewPr snapToGrid="0" snapToObjects="1">
      <p:cViewPr varScale="1">
        <p:scale>
          <a:sx n="96" d="100"/>
          <a:sy n="96" d="100"/>
        </p:scale>
        <p:origin x="16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Thanks everyone for coming out today to hear about </a:t>
            </a:r>
            <a:r>
              <a:rPr lang="en-US" dirty="0" err="1" smtClean="0"/>
              <a:t>NativeScript</a:t>
            </a:r>
            <a:r>
              <a:rPr lang="en-US" dirty="0" smtClean="0"/>
              <a:t>, my name is TJ </a:t>
            </a:r>
            <a:r>
              <a:rPr lang="en-US" dirty="0" err="1" smtClean="0"/>
              <a:t>VanToll</a:t>
            </a:r>
            <a:r>
              <a:rPr lang="en-US" dirty="0" smtClean="0"/>
              <a:t>. I’m on the </a:t>
            </a:r>
            <a:r>
              <a:rPr lang="en-US" dirty="0" err="1" smtClean="0"/>
              <a:t>NativeScript</a:t>
            </a:r>
            <a:r>
              <a:rPr lang="en-US" dirty="0" smtClean="0"/>
              <a:t> team...</a:t>
            </a:r>
            <a:r>
              <a:rPr lang="en-US" baseline="0" dirty="0" smtClean="0"/>
              <a:t> </a:t>
            </a:r>
            <a:r>
              <a:rPr lang="en-US" dirty="0" smtClean="0"/>
              <a:t>(switch)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mention this because, in today’s world,</a:t>
            </a:r>
            <a:r>
              <a:rPr lang="en-US" baseline="0" dirty="0" smtClean="0"/>
              <a:t> where 10 JavaScript frameworks have been created since I started this presentation, that it’s important to pick an innovative and stable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06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91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cross-platform I specifically mean iOS</a:t>
            </a:r>
            <a:r>
              <a:rPr lang="en-US" baseline="0" dirty="0" smtClean="0"/>
              <a:t> and Android development.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is a framework for building iOS and Android apps, and we believe it’s a good idea.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 caveats: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I’m a member of the {N} team, so I definitely have some bias here.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This doesn’t mean the {N} is the best fit for every mobile app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36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then later, when you’re back at home or in the office, you can check out </a:t>
            </a:r>
            <a:r>
              <a:rPr lang="en-US" dirty="0" err="1" smtClean="0"/>
              <a:t>nativescript.org</a:t>
            </a:r>
            <a:r>
              <a:rPr lang="en-US" dirty="0" smtClean="0"/>
              <a:t>/showcases...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08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Npm</a:t>
            </a:r>
            <a:r>
              <a:rPr lang="en-US" dirty="0" smtClean="0"/>
              <a:t>, </a:t>
            </a:r>
            <a:r>
              <a:rPr lang="en-US" dirty="0" err="1" smtClean="0"/>
              <a:t>CocoaPods</a:t>
            </a:r>
            <a:r>
              <a:rPr lang="en-US" dirty="0" smtClean="0"/>
              <a:t>, Android</a:t>
            </a:r>
            <a:r>
              <a:rPr lang="en-US" baseline="0" dirty="0" smtClean="0"/>
              <a:t> Arsenal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1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start </a:t>
            </a:r>
            <a:r>
              <a:rPr lang="en-US" dirty="0" err="1" smtClean="0"/>
              <a:t>NativeScript</a:t>
            </a:r>
            <a:r>
              <a:rPr lang="en-US" dirty="0" smtClean="0"/>
              <a:t> provides dozens of built-in modules that abstract complex native</a:t>
            </a:r>
            <a:r>
              <a:rPr lang="en-US" baseline="0" dirty="0" smtClean="0"/>
              <a:t> functionality behind simple-to-use JavaScript and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APIs. For example, to allocate a file in a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app you import a File constructor and invoke it, as opposed to writing the native code you see on the bottom of the screens.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 number of </a:t>
            </a:r>
            <a:r>
              <a:rPr lang="en-US" dirty="0" err="1" smtClean="0"/>
              <a:t>NativeScript</a:t>
            </a:r>
            <a:r>
              <a:rPr lang="en-US" dirty="0" smtClean="0"/>
              <a:t> modules that help you build your user</a:t>
            </a:r>
            <a:r>
              <a:rPr lang="en-US" baseline="0" dirty="0" smtClean="0"/>
              <a:t> interfaces in markup rather than complex native code. The slide shows the switch component, and you can find the full list at </a:t>
            </a:r>
            <a:r>
              <a:rPr lang="en-US" baseline="0" dirty="0" err="1" smtClean="0"/>
              <a:t>docs.nativescript.org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/components.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2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build</a:t>
            </a:r>
            <a:r>
              <a:rPr lang="en-US" baseline="0" dirty="0" smtClean="0"/>
              <a:t> upon the built-in modules,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community builds and maintains a robust set of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plugins—adding to the things you functionality you can quickly and easily add to your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8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NativeScript</a:t>
            </a:r>
            <a:r>
              <a:rPr lang="en-US" dirty="0" smtClean="0"/>
              <a:t> community forum at </a:t>
            </a:r>
            <a:r>
              <a:rPr lang="en-US" dirty="0" err="1" smtClean="0"/>
              <a:t>forum.nativescript.org</a:t>
            </a:r>
            <a:r>
              <a:rPr lang="en-US" dirty="0" smtClean="0"/>
              <a:t> is a great place to ask questions and get help from the greater </a:t>
            </a:r>
            <a:r>
              <a:rPr lang="en-US" dirty="0" err="1" smtClean="0"/>
              <a:t>NativeScript</a:t>
            </a:r>
            <a:r>
              <a:rPr lang="en-US" dirty="0" smtClean="0"/>
              <a:t>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7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 want to start</a:t>
            </a:r>
            <a:r>
              <a:rPr lang="en-US" baseline="0" dirty="0" smtClean="0"/>
              <a:t> by asking how many people here are from the greater Atlanta area?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Well for those of you that are, I feel like there’s something I absolutely have to confess here before getting started, something that will probably cause you to lose any respect you have for 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see Atlanta...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65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NativeScript</a:t>
            </a:r>
            <a:r>
              <a:rPr lang="en-US" dirty="0" smtClean="0"/>
              <a:t> community</a:t>
            </a:r>
            <a:r>
              <a:rPr lang="en-US" baseline="0" dirty="0" smtClean="0"/>
              <a:t> Slack channel is a great place to chat with others in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community—over 3000 members!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71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is enterprise</a:t>
            </a:r>
            <a:r>
              <a:rPr lang="en-US" baseline="0" dirty="0" smtClean="0"/>
              <a:t> support. If you work for a large company considering building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-based apps,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team provides a variety of support options that can help make your app a success.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4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is premium UI components through a product named UI for </a:t>
            </a:r>
            <a:r>
              <a:rPr lang="en-US" dirty="0" err="1" smtClean="0"/>
              <a:t>NativeScript</a:t>
            </a:r>
            <a:r>
              <a:rPr lang="en-US" dirty="0" smtClean="0"/>
              <a:t>. UI for </a:t>
            </a:r>
            <a:r>
              <a:rPr lang="en-US" dirty="0" err="1" smtClean="0"/>
              <a:t>NativeScript</a:t>
            </a:r>
            <a:r>
              <a:rPr lang="en-US" dirty="0" smtClean="0"/>
              <a:t> contains a series of paid UI component,</a:t>
            </a:r>
            <a:r>
              <a:rPr lang="en-US" baseline="0" dirty="0" smtClean="0"/>
              <a:t> such as calendars, charts, and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47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is premium UI components through a product named UI for </a:t>
            </a:r>
            <a:r>
              <a:rPr lang="en-US" dirty="0" err="1" smtClean="0"/>
              <a:t>NativeScript</a:t>
            </a:r>
            <a:r>
              <a:rPr lang="en-US" dirty="0" smtClean="0"/>
              <a:t>. UI for </a:t>
            </a:r>
            <a:r>
              <a:rPr lang="en-US" dirty="0" err="1" smtClean="0"/>
              <a:t>NativeScript</a:t>
            </a:r>
            <a:r>
              <a:rPr lang="en-US" dirty="0" smtClean="0"/>
              <a:t> contains a series of paid UI component,</a:t>
            </a:r>
            <a:r>
              <a:rPr lang="en-US" baseline="0" dirty="0" smtClean="0"/>
              <a:t> such as calendars, charts, and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9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69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30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though I have to reveal one more potentially personal fact about myself</a:t>
            </a:r>
            <a:r>
              <a:rPr lang="mr-IN" dirty="0" smtClean="0"/>
              <a:t>…</a:t>
            </a:r>
            <a:r>
              <a:rPr lang="en-US" dirty="0" smtClean="0"/>
              <a:t> and that’s that I’m a 31-year-old</a:t>
            </a:r>
            <a:r>
              <a:rPr lang="en-US" baseline="0" dirty="0" smtClean="0"/>
              <a:t> adult that’s an enormous Pokémon fan.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22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</a:t>
            </a:r>
            <a:r>
              <a:rPr lang="en-US" baseline="0" dirty="0" smtClean="0"/>
              <a:t> a level 34 </a:t>
            </a:r>
            <a:r>
              <a:rPr lang="en-US" baseline="0" dirty="0" err="1" smtClean="0"/>
              <a:t>Pokemon</a:t>
            </a:r>
            <a:r>
              <a:rPr lang="en-US" baseline="0" dirty="0" smtClean="0"/>
              <a:t> GO player, which, for those of you that don’t play Pokémon GO, it basically means that I make very questionable use of my free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05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But,</a:t>
            </a:r>
            <a:r>
              <a:rPr lang="en-US" baseline="0" dirty="0" smtClean="0"/>
              <a:t> Pokémon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to keep up on the latest and greatest in the </a:t>
            </a:r>
            <a:r>
              <a:rPr lang="en-US" dirty="0" err="1" smtClean="0"/>
              <a:t>NativeScript</a:t>
            </a:r>
            <a:r>
              <a:rPr lang="en-US" baseline="0" dirty="0" smtClean="0"/>
              <a:t> world? Sign up for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newsletter, and follow the @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handle on Twitter.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</a:t>
            </a:r>
            <a:r>
              <a:rPr lang="en-US" baseline="0" dirty="0" smtClean="0"/>
              <a:t> a massive Tom Brady fan.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see just for a little bit of context here, I’ve lived in Michigan my entire life. I’ve been a sports fan all my life also, but I was an absolute fanatic when I was in high school.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around that time Tom Brady was the QB for the Michigan Wolverines.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91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interested</a:t>
            </a:r>
            <a:r>
              <a:rPr lang="en-US" baseline="0" dirty="0" smtClean="0"/>
              <a:t> in what you’ve heard today and want to try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out, head to </a:t>
            </a:r>
            <a:r>
              <a:rPr lang="en-US" baseline="0" dirty="0" err="1" smtClean="0"/>
              <a:t>nativescript.org</a:t>
            </a:r>
            <a:r>
              <a:rPr lang="en-US" baseline="0" dirty="0" smtClean="0"/>
              <a:t> and hit the big Get started button. From there go through one of the two tutorials,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with JavaScript, or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and Angular.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95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 booth</a:t>
            </a:r>
            <a:r>
              <a:rPr lang="en-US" baseline="0" dirty="0" smtClean="0"/>
              <a:t> (Progress)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1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picture here is Brady leading a comeback</a:t>
            </a:r>
            <a:r>
              <a:rPr lang="en-US" baseline="0" dirty="0" smtClean="0"/>
              <a:t> win in the 2000 Orange Bowl against Alabama.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at that moment, Tom Brady, to me, became a God that could do no wrong.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 was quite happy with the Patriots Super Bowl win, but if makes you feel better, if you’re a sports fan you might know that my own Detroit Lions...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5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a dumpster fire, and have been for 50 years.</a:t>
            </a:r>
          </a:p>
          <a:p>
            <a:endParaRPr lang="en-US" dirty="0" smtClean="0"/>
          </a:p>
          <a:p>
            <a:r>
              <a:rPr lang="en-US" dirty="0" smtClean="0"/>
              <a:t>But I’m not here to talk to you about</a:t>
            </a:r>
            <a:r>
              <a:rPr lang="en-US" baseline="0" dirty="0" smtClean="0"/>
              <a:t> horrible professional sports franchises, I’m here to talk to you about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today I hope to prove to you that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the best tool for cross-platform native app development.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By cross-platform I specifically mean iOS</a:t>
            </a:r>
            <a:r>
              <a:rPr lang="en-US" baseline="0" dirty="0" smtClean="0"/>
              <a:t> and Android development.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is a framework for building iOS and Android apps, and we believe it’s a good idea.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 caveats: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I’m a member of the {N} team, so I definitely have some bias here.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This doesn’t mean the {N} is the best fit for every mobile app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7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15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was hired in at </a:t>
            </a:r>
            <a:r>
              <a:rPr lang="en-US" dirty="0" err="1" smtClean="0"/>
              <a:t>Telerik</a:t>
            </a:r>
            <a:r>
              <a:rPr lang="en-US" dirty="0" smtClean="0"/>
              <a:t> to talk about a brand new product</a:t>
            </a:r>
            <a:r>
              <a:rPr lang="en-US" baseline="0" dirty="0" smtClean="0"/>
              <a:t> that we were super proud of called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AppBuilder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76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basics Apache Cordova / </a:t>
            </a:r>
            <a:r>
              <a:rPr lang="en-US" dirty="0" err="1" smtClean="0"/>
              <a:t>PhoneGap</a:t>
            </a:r>
            <a:r>
              <a:rPr lang="en-US" dirty="0" smtClean="0"/>
              <a:t> / Ionic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 smtClean="0"/>
              <a:t>Click to edit </a:t>
            </a:r>
            <a:r>
              <a:rPr lang="en-US" smtClean="0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code description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make</a:t>
            </a:r>
          </a:p>
          <a:p>
            <a:pPr lvl="0"/>
            <a:r>
              <a:rPr lang="en-US" dirty="0" smtClean="0"/>
              <a:t>big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hyperlink" Target="http://developer.telerik.com/featured/the-state-of-hybrid-mobile-development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hyperlink" Target="https://npm-stat.com/charts.html?package=nativescript&amp;from=2016-01-31&amp;to=2017-01-31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gi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2966577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err="1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3797958"/>
            <a:ext cx="10839448" cy="1042825"/>
          </a:xfrm>
        </p:spPr>
        <p:txBody>
          <a:bodyPr>
            <a:normAutofit/>
          </a:bodyPr>
          <a:lstStyle/>
          <a:p>
            <a:r>
              <a:rPr lang="en-US" dirty="0" smtClean="0"/>
              <a:t>Open-source </a:t>
            </a:r>
            <a:r>
              <a:rPr lang="en-US" dirty="0"/>
              <a:t>framework for building truly native mobile apps</a:t>
            </a:r>
            <a:br>
              <a:rPr lang="en-US" dirty="0"/>
            </a:br>
            <a:r>
              <a:rPr lang="en-US" dirty="0"/>
              <a:t>with Angular, </a:t>
            </a:r>
            <a:r>
              <a:rPr lang="en-US" dirty="0" err="1"/>
              <a:t>TypeScript</a:t>
            </a:r>
            <a:r>
              <a:rPr lang="en-US" dirty="0"/>
              <a:t> or JavaScript.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98" y="58166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32" y="1498600"/>
            <a:ext cx="6654800" cy="49911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Me at </a:t>
            </a:r>
            <a:r>
              <a:rPr lang="en-US" dirty="0" err="1" smtClean="0"/>
              <a:t>PhoneGap</a:t>
            </a:r>
            <a:r>
              <a:rPr lang="en-US" dirty="0" smtClean="0"/>
              <a:t> Day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6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092200"/>
            <a:ext cx="10375900" cy="441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2100" y="6052235"/>
            <a:ext cx="9588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http://developer.telerik.com/featured/the-state-of-hybrid-mobile-development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8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153" y="226444"/>
            <a:ext cx="801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latin typeface="Avenir Roman" charset="0"/>
                <a:ea typeface="Avenir Roman" charset="0"/>
                <a:cs typeface="Avenir Roman" charset="0"/>
              </a:rPr>
              <a:t>“</a:t>
            </a:r>
            <a:r>
              <a:rPr lang="en-US" sz="2800" i="1" dirty="0"/>
              <a:t>We are facing a slow touch reaction while </a:t>
            </a:r>
            <a:r>
              <a:rPr lang="en-US" sz="2800" i="1" dirty="0" smtClean="0"/>
              <a:t>scrolling”</a:t>
            </a:r>
            <a:endParaRPr lang="en-US" sz="2800" i="1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8951" y="1131194"/>
            <a:ext cx="9165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venir Roman" charset="0"/>
                <a:ea typeface="Avenir Roman" charset="0"/>
                <a:cs typeface="Avenir Roman" charset="0"/>
              </a:rPr>
              <a:t>“</a:t>
            </a:r>
            <a:r>
              <a:rPr lang="en-US" sz="2800" i="1" dirty="0"/>
              <a:t>I've noticed very slow/jaggy/flickering scrolling on Android. The framerate is low, and the scroll effect is far from smooth</a:t>
            </a:r>
            <a:r>
              <a:rPr lang="en-US" sz="2800" i="1" dirty="0" smtClean="0"/>
              <a:t>.”</a:t>
            </a:r>
            <a:endParaRPr lang="en-US" sz="2800" i="1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153" y="2897719"/>
            <a:ext cx="8438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venir Roman" charset="0"/>
                <a:ea typeface="Avenir Roman" charset="0"/>
                <a:cs typeface="Avenir Roman" charset="0"/>
              </a:rPr>
              <a:t>“</a:t>
            </a:r>
            <a:r>
              <a:rPr lang="en-US" sz="2800" i="1" dirty="0"/>
              <a:t>if there is solution to get native speed then </a:t>
            </a:r>
            <a:r>
              <a:rPr lang="en-US" sz="2800" i="1" dirty="0" err="1"/>
              <a:t>i</a:t>
            </a:r>
            <a:r>
              <a:rPr lang="en-US" sz="2800" i="1" dirty="0"/>
              <a:t> will be using app builder again otherwise will move to </a:t>
            </a:r>
            <a:r>
              <a:rPr lang="en-US" sz="2800" i="1" dirty="0" smtClean="0"/>
              <a:t>native”</a:t>
            </a:r>
            <a:endParaRPr lang="en-US" sz="2800" i="1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65603" y="4233356"/>
            <a:ext cx="81295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/>
              <a:t>“</a:t>
            </a:r>
            <a:r>
              <a:rPr lang="en-US" sz="2800" i="1" dirty="0" err="1" smtClean="0"/>
              <a:t>appbuilder</a:t>
            </a:r>
            <a:r>
              <a:rPr lang="en-US" sz="2800" i="1" dirty="0" smtClean="0"/>
              <a:t> only </a:t>
            </a:r>
            <a:r>
              <a:rPr lang="en-US" sz="2800" i="1" dirty="0"/>
              <a:t>produces a bastard child of an app. slow, and tacky . Its just not a good idea at all. Having said that it is actually what </a:t>
            </a:r>
            <a:r>
              <a:rPr lang="en-US" sz="2800" i="1" dirty="0" err="1"/>
              <a:t>i</a:t>
            </a:r>
            <a:r>
              <a:rPr lang="en-US" sz="2800" i="1" dirty="0"/>
              <a:t> am using for my next app. This is because every other alternative is just as bad</a:t>
            </a:r>
            <a:r>
              <a:rPr lang="en-US" sz="2800" i="1" dirty="0" smtClean="0"/>
              <a:t>.”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7261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29" y="0"/>
            <a:ext cx="833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86" y="141667"/>
            <a:ext cx="833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0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43"/>
          <p:cNvCxnSpPr/>
          <p:nvPr/>
        </p:nvCxnSpPr>
        <p:spPr>
          <a:xfrm>
            <a:off x="604659" y="3449319"/>
            <a:ext cx="10619999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131014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620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227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833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5440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9241" y="2283350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Early prototypes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330" y="2283350"/>
            <a:ext cx="157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“Core” engineering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89529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Public launch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743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Adoption ramp-up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6905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Mass adoption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910587" y="1718490"/>
            <a:ext cx="1899693" cy="3461657"/>
          </a:xfrm>
          <a:prstGeom prst="rect">
            <a:avLst/>
          </a:prstGeom>
          <a:noFill/>
          <a:ln w="571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24665" y="5742589"/>
            <a:ext cx="279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87011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8" y="477077"/>
            <a:ext cx="10347795" cy="4191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9956" y="5175886"/>
            <a:ext cx="8391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3"/>
              </a:rPr>
              <a:t>https://</a:t>
            </a:r>
            <a:r>
              <a:rPr lang="en-US" sz="2800" dirty="0" err="1">
                <a:latin typeface="Avenir Roman" charset="0"/>
                <a:ea typeface="Avenir Roman" charset="0"/>
                <a:cs typeface="Avenir Roman" charset="0"/>
                <a:hlinkClick r:id="rId3"/>
              </a:rPr>
              <a:t>npm-stat.com</a:t>
            </a:r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3"/>
              </a:rPr>
              <a:t>/</a:t>
            </a:r>
            <a:r>
              <a:rPr lang="en-US" sz="2800" dirty="0" err="1">
                <a:latin typeface="Avenir Roman" charset="0"/>
                <a:ea typeface="Avenir Roman" charset="0"/>
                <a:cs typeface="Avenir Roman" charset="0"/>
                <a:hlinkClick r:id="rId3"/>
              </a:rPr>
              <a:t>charts.html?package</a:t>
            </a:r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3"/>
              </a:rPr>
              <a:t>=</a:t>
            </a:r>
            <a:r>
              <a:rPr lang="en-US" sz="2800" dirty="0" err="1">
                <a:latin typeface="Avenir Roman" charset="0"/>
                <a:ea typeface="Avenir Roman" charset="0"/>
                <a:cs typeface="Avenir Roman" charset="0"/>
                <a:hlinkClick r:id="rId3"/>
              </a:rPr>
              <a:t>nativescript&amp;from</a:t>
            </a:r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3"/>
              </a:rPr>
              <a:t>=2016-01-31&amp;to=2017-01-31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0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7191" y="2545423"/>
            <a:ext cx="9410296" cy="2760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A </a:t>
            </a:r>
            <a:r>
              <a:rPr lang="en-US" sz="3467" b="1" dirty="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free</a:t>
            </a:r>
            <a:r>
              <a:rPr lang="en-US" sz="3467" dirty="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open source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framework for building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truly native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mobile apps with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JavaScript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. Use web skills, </a:t>
            </a:r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like </a:t>
            </a:r>
            <a:r>
              <a:rPr lang="en-US" sz="3467" dirty="0" err="1" smtClean="0">
                <a:latin typeface="Avenir Book" charset="0"/>
                <a:ea typeface="Avenir Book" charset="0"/>
                <a:cs typeface="Avenir Book" charset="0"/>
              </a:rPr>
              <a:t>TypeScript</a:t>
            </a:r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Angular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 and CSS, and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get native UI and performance</a:t>
            </a:r>
            <a:r>
              <a:rPr lang="en-US" sz="3467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on iOS and Android.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2154" y="1502228"/>
            <a:ext cx="4155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 is</a:t>
            </a:r>
            <a:r>
              <a:rPr lang="is-I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n-US" sz="4000" dirty="0" smtClean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</a:t>
            </a:r>
            <a:r>
              <a:rPr lang="en-US" sz="5400" dirty="0" smtClean="0"/>
              <a:t>for </a:t>
            </a:r>
            <a:r>
              <a:rPr lang="en-US" sz="5400" dirty="0"/>
              <a:t>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6678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03021" y="409492"/>
            <a:ext cx="8778240" cy="5943600"/>
          </a:xfrm>
        </p:spPr>
        <p:txBody>
          <a:bodyPr/>
          <a:lstStyle/>
          <a:p>
            <a:r>
              <a:rPr lang="en-US" dirty="0" smtClean="0"/>
              <a:t>5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09983" y="2783106"/>
            <a:ext cx="3866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venir Roman" charset="0"/>
                <a:ea typeface="Avenir Roman" charset="0"/>
                <a:cs typeface="Avenir Roman" charset="0"/>
              </a:rPr>
              <a:t>TJ </a:t>
            </a:r>
            <a:r>
              <a:rPr lang="en-US" sz="4800" b="1" dirty="0" err="1" smtClean="0">
                <a:latin typeface="Avenir Roman" charset="0"/>
                <a:ea typeface="Avenir Roman" charset="0"/>
                <a:cs typeface="Avenir Roman" charset="0"/>
              </a:rPr>
              <a:t>VanToll</a:t>
            </a:r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 🚀</a:t>
            </a:r>
            <a:endParaRPr lang="en-US" sz="4800" b="1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54280" y="3490992"/>
            <a:ext cx="197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endParaRPr lang="en-US" sz="3200" dirty="0" smtClean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20" y="50673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out for yourself.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Rich, animated, “no compromise” native 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UI 🐎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570" y="2588251"/>
            <a:ext cx="3108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Roman" charset="0"/>
                <a:ea typeface="Avenir Roman" charset="0"/>
                <a:cs typeface="Avenir Roman" charset="0"/>
              </a:rPr>
              <a:t>Maximum code and skill </a:t>
            </a:r>
            <a:r>
              <a:rPr lang="en-US" sz="3600" dirty="0">
                <a:latin typeface="Avenir Roman" charset="0"/>
                <a:ea typeface="Avenir Roman" charset="0"/>
                <a:cs typeface="Avenir Roman" charset="0"/>
              </a:rPr>
              <a:t>reusability 🌮</a:t>
            </a:r>
            <a:endParaRPr lang="en-US" sz="36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95" y="288712"/>
            <a:ext cx="1851991" cy="1851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85" y="139129"/>
            <a:ext cx="1533541" cy="2151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74" y="650181"/>
            <a:ext cx="2755900" cy="1214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81" y="2416966"/>
            <a:ext cx="2376621" cy="23766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1" y="2729174"/>
            <a:ext cx="2556475" cy="19806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08" y="5318169"/>
            <a:ext cx="3447222" cy="9575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413" y="2645409"/>
            <a:ext cx="1800965" cy="21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2" y="2788582"/>
            <a:ext cx="2376621" cy="2376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0" y="2849545"/>
            <a:ext cx="1851991" cy="185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32" y="1968249"/>
            <a:ext cx="3447222" cy="9575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66960" y="3406209"/>
            <a:ext cx="694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0177" y="3393357"/>
            <a:ext cx="694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68" y="3283908"/>
            <a:ext cx="3447222" cy="957562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Architecture </a:t>
            </a:r>
            <a:r>
              <a:rPr lang="en-US" dirty="0"/>
              <a:t>Choices 🔧</a:t>
            </a:r>
          </a:p>
        </p:txBody>
      </p:sp>
    </p:spTree>
    <p:extLst>
      <p:ext uri="{BB962C8B-B14F-4D97-AF65-F5344CB8AC3E}">
        <p14:creationId xmlns:p14="http://schemas.microsoft.com/office/powerpoint/2010/main" val="1003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408" y="3149439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Ease of doing native-y 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things  </a:t>
            </a:r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📷</a:t>
            </a:r>
          </a:p>
        </p:txBody>
      </p:sp>
      <p:sp>
        <p:nvSpPr>
          <p:cNvPr id="5" name="Oval 4"/>
          <p:cNvSpPr/>
          <p:nvPr/>
        </p:nvSpPr>
        <p:spPr>
          <a:xfrm>
            <a:off x="1801672" y="289708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  <a:endParaRPr lang="en-US" sz="54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54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pic>
        <p:nvPicPr>
          <p:cNvPr id="5" name="Picture 4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4888366"/>
            <a:ext cx="9876666" cy="1152078"/>
          </a:xfrm>
          <a:prstGeom prst="rect">
            <a:avLst/>
          </a:prstGeom>
        </p:spPr>
      </p:pic>
      <p:pic>
        <p:nvPicPr>
          <p:cNvPr id="6" name="Picture 5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3477717"/>
            <a:ext cx="4631647" cy="5834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815332" y="24195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98839" y="23464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398" y="14874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67" y="4921253"/>
            <a:ext cx="1233725" cy="833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2" y="3233481"/>
            <a:ext cx="1407183" cy="950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7" y="15484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0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sz="4000" dirty="0" err="1" smtClean="0"/>
              <a:t>NativeScript</a:t>
            </a:r>
            <a:r>
              <a:rPr lang="en-US" sz="4000" dirty="0" smtClean="0"/>
              <a:t> modules for UIs</a:t>
            </a:r>
            <a:endParaRPr lang="en-US" sz="40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705100" y="2261912"/>
            <a:ext cx="2078664" cy="30593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965512" y="2268212"/>
            <a:ext cx="1822888" cy="31546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817097"/>
            <a:ext cx="9753600" cy="682064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Plugins Hub (</a:t>
            </a:r>
            <a:r>
              <a:rPr lang="en-US" dirty="0" err="1" smtClean="0"/>
              <a:t>plugins.nativescript.org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6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9" y="3205523"/>
            <a:ext cx="4062343" cy="804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70" y="3205523"/>
            <a:ext cx="3627230" cy="80433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Reuse existing native Android and iOS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1139" y="3079865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Vibrant and growing community 💖</a:t>
            </a:r>
          </a:p>
        </p:txBody>
      </p:sp>
      <p:sp>
        <p:nvSpPr>
          <p:cNvPr id="5" name="Oval 4"/>
          <p:cNvSpPr/>
          <p:nvPr/>
        </p:nvSpPr>
        <p:spPr>
          <a:xfrm>
            <a:off x="1672463" y="282361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64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34" y="1771375"/>
            <a:ext cx="891093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community forum (</a:t>
            </a:r>
            <a:r>
              <a:rPr lang="en-US" dirty="0" err="1" smtClean="0"/>
              <a:t>forum.nativescript.org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-79513"/>
            <a:ext cx="10398842" cy="69375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2" y="4065104"/>
            <a:ext cx="11690649" cy="14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9" y="1198770"/>
            <a:ext cx="9874818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community Slack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1443" y="1350456"/>
            <a:ext cx="7912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Supported by a major software company vested in your success </a:t>
            </a:r>
            <a:r>
              <a:rPr lang="mr-IN" sz="3200" dirty="0">
                <a:latin typeface="Avenir Roman" charset="0"/>
                <a:ea typeface="Avenir Roman" charset="0"/>
                <a:cs typeface="Avenir Roman" charset="0"/>
              </a:rPr>
              <a:t>👨‍💼👩‍💼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45" y="2536601"/>
            <a:ext cx="771583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438413"/>
            <a:ext cx="980701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offers enterprise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" y="1358900"/>
            <a:ext cx="980701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UI for </a:t>
            </a:r>
            <a:r>
              <a:rPr lang="en-US" dirty="0" err="1" smtClean="0"/>
              <a:t>NativeScript</a:t>
            </a:r>
            <a:r>
              <a:rPr lang="en-US" dirty="0" smtClean="0"/>
              <a:t>—premium UI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Telerik</a:t>
            </a:r>
            <a:r>
              <a:rPr lang="en-US" dirty="0" smtClean="0"/>
              <a:t> Platform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7" y="1389907"/>
            <a:ext cx="10082344" cy="64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Reasons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2" y="1851489"/>
            <a:ext cx="11180107" cy="4905599"/>
          </a:xfrm>
        </p:spPr>
        <p:txBody>
          <a:bodyPr/>
          <a:lstStyle/>
          <a:p>
            <a:r>
              <a:rPr lang="en-US" b="1" dirty="0" smtClean="0"/>
              <a:t>1</a:t>
            </a:r>
            <a:r>
              <a:rPr lang="en-US" dirty="0" smtClean="0"/>
              <a:t>) Rich, animated native UI</a:t>
            </a:r>
          </a:p>
          <a:p>
            <a:r>
              <a:rPr lang="en-US" b="1" dirty="0" smtClean="0"/>
              <a:t>2</a:t>
            </a:r>
            <a:r>
              <a:rPr lang="en-US" dirty="0" smtClean="0"/>
              <a:t>) Maximum code and skill reusability</a:t>
            </a:r>
          </a:p>
          <a:p>
            <a:r>
              <a:rPr lang="en-US" b="1" dirty="0" smtClean="0"/>
              <a:t>3</a:t>
            </a:r>
            <a:r>
              <a:rPr lang="en-US" dirty="0" smtClean="0"/>
              <a:t>) Ease of doing native-y things</a:t>
            </a:r>
          </a:p>
          <a:p>
            <a:r>
              <a:rPr lang="en-US" b="1" dirty="0" smtClean="0"/>
              <a:t>4</a:t>
            </a:r>
            <a:r>
              <a:rPr lang="en-US" dirty="0" smtClean="0"/>
              <a:t>) Vibrant and growing community</a:t>
            </a:r>
          </a:p>
          <a:p>
            <a:r>
              <a:rPr lang="en-US" b="1" dirty="0" smtClean="0"/>
              <a:t>5</a:t>
            </a:r>
            <a:r>
              <a:rPr lang="en-US" dirty="0" smtClean="0"/>
              <a:t>) Supported by a major software company</a:t>
            </a:r>
          </a:p>
        </p:txBody>
      </p:sp>
    </p:spTree>
    <p:extLst>
      <p:ext uri="{BB962C8B-B14F-4D97-AF65-F5344CB8AC3E}">
        <p14:creationId xmlns:p14="http://schemas.microsoft.com/office/powerpoint/2010/main" val="4216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</a:t>
            </a:r>
            <a:r>
              <a:rPr lang="en-US" sz="5400" dirty="0" smtClean="0"/>
              <a:t>for </a:t>
            </a:r>
            <a:r>
              <a:rPr lang="en-US" sz="5400" dirty="0"/>
              <a:t>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17046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r>
              <a:rPr lang="en-US" dirty="0"/>
              <a:t>! 🔥</a:t>
            </a:r>
          </a:p>
        </p:txBody>
      </p:sp>
    </p:spTree>
    <p:extLst>
      <p:ext uri="{BB962C8B-B14F-4D97-AF65-F5344CB8AC3E}">
        <p14:creationId xmlns:p14="http://schemas.microsoft.com/office/powerpoint/2010/main" val="9952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19" y="1595096"/>
            <a:ext cx="8693426" cy="32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8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81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2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179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Pokémon are there?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3998" y="2743200"/>
            <a:ext cx="223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smtClean="0">
                <a:latin typeface="Avenir Roman" charset="0"/>
                <a:ea typeface="Avenir Roman" charset="0"/>
                <a:cs typeface="Avenir Roman" charset="0"/>
              </a:rPr>
              <a:t>801</a:t>
            </a:r>
          </a:p>
        </p:txBody>
      </p:sp>
    </p:spTree>
    <p:extLst>
      <p:ext uri="{BB962C8B-B14F-4D97-AF65-F5344CB8AC3E}">
        <p14:creationId xmlns:p14="http://schemas.microsoft.com/office/powerpoint/2010/main" val="110911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</a:t>
            </a:r>
            <a:r>
              <a:rPr lang="en-US" dirty="0" err="1" smtClean="0"/>
              <a:t>NativeScript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79539" y="3909803"/>
            <a:ext cx="4527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twitter.com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/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endParaRPr lang="en-US" sz="3200" dirty="0" smtClean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7514" y="2522850"/>
            <a:ext cx="7371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nativescript.org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/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-newsletter</a:t>
            </a:r>
          </a:p>
        </p:txBody>
      </p:sp>
    </p:spTree>
    <p:extLst>
      <p:ext uri="{BB962C8B-B14F-4D97-AF65-F5344CB8AC3E}">
        <p14:creationId xmlns:p14="http://schemas.microsoft.com/office/powerpoint/2010/main" val="5346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74284"/>
            <a:ext cx="10020300" cy="73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2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64760" y="2783106"/>
            <a:ext cx="3156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venir Roman" charset="0"/>
                <a:ea typeface="Avenir Roman" charset="0"/>
                <a:cs typeface="Avenir Roman" charset="0"/>
              </a:rPr>
              <a:t>Thanks</a:t>
            </a:r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! </a:t>
            </a:r>
            <a:r>
              <a:rPr lang="en-US" sz="4800" b="1" dirty="0" smtClean="0">
                <a:latin typeface="Avenir Roman" charset="0"/>
                <a:ea typeface="Avenir Roman" charset="0"/>
                <a:cs typeface="Avenir Roman" charset="0"/>
              </a:rPr>
              <a:t>😊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4280" y="3490992"/>
            <a:ext cx="197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endParaRPr lang="en-US" sz="3200" dirty="0" smtClean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20" y="50673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3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4" y="2892288"/>
            <a:ext cx="2837925" cy="3677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131" y="3461027"/>
            <a:ext cx="3390900" cy="25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4" y="216453"/>
            <a:ext cx="10690392" cy="2322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71" y="3611701"/>
            <a:ext cx="4009335" cy="22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3D59FE"/>
                </a:solidFill>
              </a:rPr>
              <a:t>NativeScript</a:t>
            </a:r>
            <a:r>
              <a:rPr lang="en-US" sz="5400" dirty="0">
                <a:solidFill>
                  <a:srgbClr val="3D59FE"/>
                </a:solidFill>
              </a:rPr>
              <a:t> </a:t>
            </a:r>
            <a:r>
              <a:rPr lang="en-US" sz="5400" dirty="0"/>
              <a:t>is the best tool </a:t>
            </a:r>
            <a:r>
              <a:rPr lang="en-US" sz="5400" dirty="0" smtClean="0"/>
              <a:t>for </a:t>
            </a:r>
            <a:r>
              <a:rPr lang="en-US" sz="5400" dirty="0"/>
              <a:t>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16145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Slides!</a:t>
            </a:r>
          </a:p>
          <a:p>
            <a:pPr lvl="1"/>
            <a:r>
              <a:rPr lang="en-US" dirty="0" smtClean="0"/>
              <a:t>~20 minutes</a:t>
            </a:r>
          </a:p>
          <a:p>
            <a:r>
              <a:rPr lang="en-US" dirty="0" smtClean="0"/>
              <a:t>Coding!</a:t>
            </a:r>
          </a:p>
          <a:p>
            <a:pPr lvl="1"/>
            <a:r>
              <a:rPr lang="en-US" dirty="0" smtClean="0"/>
              <a:t>~30 minutes</a:t>
            </a:r>
          </a:p>
          <a:p>
            <a:r>
              <a:rPr lang="en-US" dirty="0" smtClean="0"/>
              <a:t>Questions!</a:t>
            </a:r>
          </a:p>
          <a:p>
            <a:pPr lvl="1"/>
            <a:r>
              <a:rPr lang="en-US" dirty="0" smtClean="0"/>
              <a:t>Whatever time we have left</a:t>
            </a:r>
          </a:p>
        </p:txBody>
      </p:sp>
    </p:spTree>
    <p:extLst>
      <p:ext uri="{BB962C8B-B14F-4D97-AF65-F5344CB8AC3E}">
        <p14:creationId xmlns:p14="http://schemas.microsoft.com/office/powerpoint/2010/main" val="16805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21" y="1879178"/>
            <a:ext cx="8046566" cy="24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6" y="2442928"/>
            <a:ext cx="10644084" cy="171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4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8336</TotalTime>
  <Words>1350</Words>
  <Application>Microsoft Macintosh PowerPoint</Application>
  <PresentationFormat>Widescreen</PresentationFormat>
  <Paragraphs>156</Paragraphs>
  <Slides>44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Avenir Book</vt:lpstr>
      <vt:lpstr>Avenir Heavy</vt:lpstr>
      <vt:lpstr>Avenir Light</vt:lpstr>
      <vt:lpstr>Avenir Roman</vt:lpstr>
      <vt:lpstr>Calibri</vt:lpstr>
      <vt:lpstr>Consolas</vt:lpstr>
      <vt:lpstr>Lato</vt:lpstr>
      <vt:lpstr>Mangal</vt:lpstr>
      <vt:lpstr>Open Sans</vt:lpstr>
      <vt:lpstr>NativeScript</vt:lpstr>
      <vt:lpstr>NativeScript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NativeScript modules for UIs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Reasons to use NativeScript</vt:lpstr>
      <vt:lpstr>PowerPoint Presentation</vt:lpstr>
      <vt:lpstr>Demo! 🔥</vt:lpstr>
      <vt:lpstr>PowerPoint Presentation</vt:lpstr>
      <vt:lpstr>PowerPoint Presentation</vt:lpstr>
      <vt:lpstr>PowerPoint Presentation</vt:lpstr>
      <vt:lpstr>How many Pokémon are there?</vt:lpstr>
      <vt:lpstr>Follow NativeScript!</vt:lpstr>
      <vt:lpstr>Get Started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167</cp:revision>
  <dcterms:created xsi:type="dcterms:W3CDTF">2016-04-07T02:45:18Z</dcterms:created>
  <dcterms:modified xsi:type="dcterms:W3CDTF">2017-02-23T13:55:03Z</dcterms:modified>
</cp:coreProperties>
</file>